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67" r:id="rId4"/>
    <p:sldId id="265" r:id="rId5"/>
    <p:sldId id="260" r:id="rId6"/>
    <p:sldId id="261" r:id="rId7"/>
    <p:sldId id="262" r:id="rId8"/>
    <p:sldId id="276" r:id="rId9"/>
    <p:sldId id="278" r:id="rId10"/>
    <p:sldId id="277" r:id="rId11"/>
    <p:sldId id="274" r:id="rId12"/>
    <p:sldId id="27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44312-0686-34FF-A933-9F4BAAE59776}" v="17" dt="2020-05-19T11:58:25.158"/>
    <p1510:client id="{9FCC9ED0-15ED-C1B4-00BC-7AC0A5C355FC}" v="62" dt="2020-05-19T14:09:19.750"/>
    <p1510:client id="{BD4FC2CC-1C3A-6835-ACF2-47C23D5F365A}" v="127" dt="2020-05-18T08:09:54.638"/>
    <p1510:client id="{DED63796-7AE1-FE92-8D96-DE4056B06A86}" v="3" dt="2020-05-18T10:36:09.710"/>
    <p1510:client id="{E11412F4-145D-D8EB-392F-B613CADBF0F3}" v="124" dt="2020-05-19T08:50:17.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autoAdjust="0"/>
  </p:normalViewPr>
  <p:slideViewPr>
    <p:cSldViewPr snapToGrid="0">
      <p:cViewPr varScale="1">
        <p:scale>
          <a:sx n="122" d="100"/>
          <a:sy n="122" d="100"/>
        </p:scale>
        <p:origin x="-120" y="-120"/>
      </p:cViewPr>
      <p:guideLst>
        <p:guide orient="horz" pos="2160"/>
        <p:guide pos="3840"/>
      </p:guideLst>
    </p:cSldViewPr>
  </p:slideViewPr>
  <p:outlineViewPr>
    <p:cViewPr>
      <p:scale>
        <a:sx n="33" d="100"/>
        <a:sy n="33" d="100"/>
      </p:scale>
      <p:origin x="0" y="102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7" Type="http://schemas.microsoft.com/office/2016/11/relationships/changesInfo" Target="changesInfos/changesInfo1.xml"/><Relationship Id="rId28"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Sicolo" userId="S::head@foweysch.org::9b5418fc-9056-4286-a9cf-7dcd85a1bae3" providerId="AD" clId="Web-{DED63796-7AE1-FE92-8D96-DE4056B06A86}"/>
    <pc:docChg chg="modSld">
      <pc:chgData name="Kate Sicolo" userId="S::head@foweysch.org::9b5418fc-9056-4286-a9cf-7dcd85a1bae3" providerId="AD" clId="Web-{DED63796-7AE1-FE92-8D96-DE4056B06A86}" dt="2020-05-18T10:36:09.585" v="1" actId="20577"/>
      <pc:docMkLst>
        <pc:docMk/>
      </pc:docMkLst>
      <pc:sldChg chg="modSp">
        <pc:chgData name="Kate Sicolo" userId="S::head@foweysch.org::9b5418fc-9056-4286-a9cf-7dcd85a1bae3" providerId="AD" clId="Web-{DED63796-7AE1-FE92-8D96-DE4056B06A86}" dt="2020-05-18T10:36:09.585" v="1" actId="20577"/>
        <pc:sldMkLst>
          <pc:docMk/>
          <pc:sldMk cId="3487421632" sldId="268"/>
        </pc:sldMkLst>
        <pc:spChg chg="mod">
          <ac:chgData name="Kate Sicolo" userId="S::head@foweysch.org::9b5418fc-9056-4286-a9cf-7dcd85a1bae3" providerId="AD" clId="Web-{DED63796-7AE1-FE92-8D96-DE4056B06A86}" dt="2020-05-18T10:36:09.585" v="1" actId="20577"/>
          <ac:spMkLst>
            <pc:docMk/>
            <pc:sldMk cId="3487421632" sldId="268"/>
            <ac:spMk id="3" creationId="{00000000-0000-0000-0000-000000000000}"/>
          </ac:spMkLst>
        </pc:spChg>
      </pc:sldChg>
    </pc:docChg>
  </pc:docChgLst>
  <pc:docChgLst>
    <pc:chgData name="Kate Sicolo" userId="S::head@foweysch.org::9b5418fc-9056-4286-a9cf-7dcd85a1bae3" providerId="AD" clId="Web-{BD4FC2CC-1C3A-6835-ACF2-47C23D5F365A}"/>
    <pc:docChg chg="modSld">
      <pc:chgData name="Kate Sicolo" userId="S::head@foweysch.org::9b5418fc-9056-4286-a9cf-7dcd85a1bae3" providerId="AD" clId="Web-{BD4FC2CC-1C3A-6835-ACF2-47C23D5F365A}" dt="2020-05-18T08:09:53.826" v="125" actId="20577"/>
      <pc:docMkLst>
        <pc:docMk/>
      </pc:docMkLst>
      <pc:sldChg chg="modSp">
        <pc:chgData name="Kate Sicolo" userId="S::head@foweysch.org::9b5418fc-9056-4286-a9cf-7dcd85a1bae3" providerId="AD" clId="Web-{BD4FC2CC-1C3A-6835-ACF2-47C23D5F365A}" dt="2020-05-18T08:09:53.826" v="125" actId="20577"/>
        <pc:sldMkLst>
          <pc:docMk/>
          <pc:sldMk cId="2657781644" sldId="269"/>
        </pc:sldMkLst>
        <pc:spChg chg="mod">
          <ac:chgData name="Kate Sicolo" userId="S::head@foweysch.org::9b5418fc-9056-4286-a9cf-7dcd85a1bae3" providerId="AD" clId="Web-{BD4FC2CC-1C3A-6835-ACF2-47C23D5F365A}" dt="2020-05-18T08:09:53.826" v="125" actId="20577"/>
          <ac:spMkLst>
            <pc:docMk/>
            <pc:sldMk cId="2657781644" sldId="269"/>
            <ac:spMk id="3" creationId="{00000000-0000-0000-0000-000000000000}"/>
          </ac:spMkLst>
        </pc:spChg>
      </pc:sldChg>
    </pc:docChg>
  </pc:docChgLst>
  <pc:docChgLst>
    <pc:chgData name="Kate Sicolo" userId="S::head@foweysch.org::9b5418fc-9056-4286-a9cf-7dcd85a1bae3" providerId="AD" clId="Web-{E11412F4-145D-D8EB-392F-B613CADBF0F3}"/>
    <pc:docChg chg="modSld">
      <pc:chgData name="Kate Sicolo" userId="S::head@foweysch.org::9b5418fc-9056-4286-a9cf-7dcd85a1bae3" providerId="AD" clId="Web-{E11412F4-145D-D8EB-392F-B613CADBF0F3}" dt="2020-05-19T08:50:17.870" v="123" actId="20577"/>
      <pc:docMkLst>
        <pc:docMk/>
      </pc:docMkLst>
      <pc:sldChg chg="modSp">
        <pc:chgData name="Kate Sicolo" userId="S::head@foweysch.org::9b5418fc-9056-4286-a9cf-7dcd85a1bae3" providerId="AD" clId="Web-{E11412F4-145D-D8EB-392F-B613CADBF0F3}" dt="2020-05-19T08:48:52.401" v="0" actId="20577"/>
        <pc:sldMkLst>
          <pc:docMk/>
          <pc:sldMk cId="3487421632" sldId="268"/>
        </pc:sldMkLst>
        <pc:spChg chg="mod">
          <ac:chgData name="Kate Sicolo" userId="S::head@foweysch.org::9b5418fc-9056-4286-a9cf-7dcd85a1bae3" providerId="AD" clId="Web-{E11412F4-145D-D8EB-392F-B613CADBF0F3}" dt="2020-05-19T08:48:52.401" v="0" actId="20577"/>
          <ac:spMkLst>
            <pc:docMk/>
            <pc:sldMk cId="3487421632" sldId="268"/>
            <ac:spMk id="3" creationId="{00000000-0000-0000-0000-000000000000}"/>
          </ac:spMkLst>
        </pc:spChg>
      </pc:sldChg>
      <pc:sldChg chg="modSp">
        <pc:chgData name="Kate Sicolo" userId="S::head@foweysch.org::9b5418fc-9056-4286-a9cf-7dcd85a1bae3" providerId="AD" clId="Web-{E11412F4-145D-D8EB-392F-B613CADBF0F3}" dt="2020-05-19T08:50:17.870" v="123" actId="20577"/>
        <pc:sldMkLst>
          <pc:docMk/>
          <pc:sldMk cId="2396293393" sldId="276"/>
        </pc:sldMkLst>
        <pc:spChg chg="mod">
          <ac:chgData name="Kate Sicolo" userId="S::head@foweysch.org::9b5418fc-9056-4286-a9cf-7dcd85a1bae3" providerId="AD" clId="Web-{E11412F4-145D-D8EB-392F-B613CADBF0F3}" dt="2020-05-19T08:50:17.870" v="123" actId="20577"/>
          <ac:spMkLst>
            <pc:docMk/>
            <pc:sldMk cId="2396293393" sldId="276"/>
            <ac:spMk id="3" creationId="{00000000-0000-0000-0000-000000000000}"/>
          </ac:spMkLst>
        </pc:spChg>
      </pc:sldChg>
    </pc:docChg>
  </pc:docChgLst>
  <pc:docChgLst>
    <pc:chgData name="Kate Sicolo" userId="S::head@foweysch.org::9b5418fc-9056-4286-a9cf-7dcd85a1bae3" providerId="AD" clId="Web-{9FCC9ED0-15ED-C1B4-00BC-7AC0A5C355FC}"/>
    <pc:docChg chg="modSld">
      <pc:chgData name="Kate Sicolo" userId="S::head@foweysch.org::9b5418fc-9056-4286-a9cf-7dcd85a1bae3" providerId="AD" clId="Web-{9FCC9ED0-15ED-C1B4-00BC-7AC0A5C355FC}" dt="2020-05-19T14:09:19.750" v="60" actId="1076"/>
      <pc:docMkLst>
        <pc:docMk/>
      </pc:docMkLst>
      <pc:sldChg chg="modSp">
        <pc:chgData name="Kate Sicolo" userId="S::head@foweysch.org::9b5418fc-9056-4286-a9cf-7dcd85a1bae3" providerId="AD" clId="Web-{9FCC9ED0-15ED-C1B4-00BC-7AC0A5C355FC}" dt="2020-05-19T14:09:19.750" v="60" actId="1076"/>
        <pc:sldMkLst>
          <pc:docMk/>
          <pc:sldMk cId="2084933738" sldId="266"/>
        </pc:sldMkLst>
        <pc:spChg chg="mod">
          <ac:chgData name="Kate Sicolo" userId="S::head@foweysch.org::9b5418fc-9056-4286-a9cf-7dcd85a1bae3" providerId="AD" clId="Web-{9FCC9ED0-15ED-C1B4-00BC-7AC0A5C355FC}" dt="2020-05-19T14:09:15.250" v="59" actId="1076"/>
          <ac:spMkLst>
            <pc:docMk/>
            <pc:sldMk cId="2084933738" sldId="266"/>
            <ac:spMk id="2" creationId="{00000000-0000-0000-0000-000000000000}"/>
          </ac:spMkLst>
        </pc:spChg>
        <pc:spChg chg="mod">
          <ac:chgData name="Kate Sicolo" userId="S::head@foweysch.org::9b5418fc-9056-4286-a9cf-7dcd85a1bae3" providerId="AD" clId="Web-{9FCC9ED0-15ED-C1B4-00BC-7AC0A5C355FC}" dt="2020-05-19T14:09:19.750" v="60" actId="1076"/>
          <ac:spMkLst>
            <pc:docMk/>
            <pc:sldMk cId="2084933738" sldId="266"/>
            <ac:spMk id="3" creationId="{00000000-0000-0000-0000-000000000000}"/>
          </ac:spMkLst>
        </pc:spChg>
      </pc:sldChg>
    </pc:docChg>
  </pc:docChgLst>
  <pc:docChgLst>
    <pc:chgData name="Kate Sicolo" userId="S::head@foweysch.org::9b5418fc-9056-4286-a9cf-7dcd85a1bae3" providerId="AD" clId="Web-{3A044312-0686-34FF-A933-9F4BAAE59776}"/>
    <pc:docChg chg="modSld">
      <pc:chgData name="Kate Sicolo" userId="S::head@foweysch.org::9b5418fc-9056-4286-a9cf-7dcd85a1bae3" providerId="AD" clId="Web-{3A044312-0686-34FF-A933-9F4BAAE59776}" dt="2020-05-19T11:58:25.158" v="15" actId="1076"/>
      <pc:docMkLst>
        <pc:docMk/>
      </pc:docMkLst>
      <pc:sldChg chg="addSp modSp">
        <pc:chgData name="Kate Sicolo" userId="S::head@foweysch.org::9b5418fc-9056-4286-a9cf-7dcd85a1bae3" providerId="AD" clId="Web-{3A044312-0686-34FF-A933-9F4BAAE59776}" dt="2020-05-19T11:58:25.158" v="15" actId="1076"/>
        <pc:sldMkLst>
          <pc:docMk/>
          <pc:sldMk cId="2373775135" sldId="267"/>
        </pc:sldMkLst>
        <pc:spChg chg="mod">
          <ac:chgData name="Kate Sicolo" userId="S::head@foweysch.org::9b5418fc-9056-4286-a9cf-7dcd85a1bae3" providerId="AD" clId="Web-{3A044312-0686-34FF-A933-9F4BAAE59776}" dt="2020-05-19T11:58:21.095" v="14" actId="1076"/>
          <ac:spMkLst>
            <pc:docMk/>
            <pc:sldMk cId="2373775135" sldId="267"/>
            <ac:spMk id="2" creationId="{00000000-0000-0000-0000-000000000000}"/>
          </ac:spMkLst>
        </pc:spChg>
        <pc:spChg chg="mod">
          <ac:chgData name="Kate Sicolo" userId="S::head@foweysch.org::9b5418fc-9056-4286-a9cf-7dcd85a1bae3" providerId="AD" clId="Web-{3A044312-0686-34FF-A933-9F4BAAE59776}" dt="2020-05-19T11:58:25.158" v="15" actId="1076"/>
          <ac:spMkLst>
            <pc:docMk/>
            <pc:sldMk cId="2373775135" sldId="267"/>
            <ac:spMk id="3" creationId="{00000000-0000-0000-0000-000000000000}"/>
          </ac:spMkLst>
        </pc:spChg>
        <pc:picChg chg="add mod">
          <ac:chgData name="Kate Sicolo" userId="S::head@foweysch.org::9b5418fc-9056-4286-a9cf-7dcd85a1bae3" providerId="AD" clId="Web-{3A044312-0686-34FF-A933-9F4BAAE59776}" dt="2020-05-19T11:58:08.345" v="11" actId="1076"/>
          <ac:picMkLst>
            <pc:docMk/>
            <pc:sldMk cId="2373775135" sldId="267"/>
            <ac:picMk id="4" creationId="{271C86BF-F6D7-48ED-8880-39B3DFF843E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01/07/21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01/07/21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01/07/21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01/07/21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01/07/21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01/07/21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01/07/21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01/07/21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01/07/21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01/07/21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01/07/21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01/07/21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Current arrangements at Fowey primary </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6825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38143" y="330275"/>
            <a:ext cx="10058400" cy="1371600"/>
          </a:xfrm>
        </p:spPr>
        <p:txBody>
          <a:bodyPr>
            <a:normAutofit/>
          </a:bodyPr>
          <a:lstStyle/>
          <a:p>
            <a:r>
              <a:rPr lang="en-GB" dirty="0" smtClean="0"/>
              <a:t>Children with symptoms</a:t>
            </a:r>
            <a:endParaRPr lang="en-GB" dirty="0"/>
          </a:p>
        </p:txBody>
      </p:sp>
      <p:sp>
        <p:nvSpPr>
          <p:cNvPr id="8" name="Content Placeholder 7"/>
          <p:cNvSpPr>
            <a:spLocks noGrp="1"/>
          </p:cNvSpPr>
          <p:nvPr>
            <p:ph idx="1"/>
          </p:nvPr>
        </p:nvSpPr>
        <p:spPr>
          <a:xfrm>
            <a:off x="197778" y="2498723"/>
            <a:ext cx="11679337" cy="4143256"/>
          </a:xfrm>
        </p:spPr>
        <p:txBody>
          <a:bodyPr/>
          <a:lstStyle/>
          <a:p>
            <a:pPr marL="0" indent="0">
              <a:buNone/>
            </a:pPr>
            <a:r>
              <a:rPr lang="en-GB" sz="2000" b="1" dirty="0" smtClean="0"/>
              <a:t>We have a number of very vulnerable children at Fowey Primary and in our wider community. </a:t>
            </a:r>
          </a:p>
          <a:p>
            <a:pPr marL="0" indent="0">
              <a:buNone/>
            </a:pPr>
            <a:endParaRPr lang="en-GB" dirty="0" smtClean="0"/>
          </a:p>
          <a:p>
            <a:pPr marL="0" indent="0">
              <a:buNone/>
            </a:pPr>
            <a:r>
              <a:rPr lang="en-GB" dirty="0" smtClean="0"/>
              <a:t>Because of this risk we work really closely with our parents to take a cautious approach. If you feel your child might have symptoms or could have been in contact with a positive case please contact us before coming into school. </a:t>
            </a:r>
            <a:endParaRPr lang="en-GB" dirty="0"/>
          </a:p>
        </p:txBody>
      </p:sp>
    </p:spTree>
    <p:extLst>
      <p:ext uri="{BB962C8B-B14F-4D97-AF65-F5344CB8AC3E}">
        <p14:creationId xmlns:p14="http://schemas.microsoft.com/office/powerpoint/2010/main" val="1101435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smtClean="0"/>
              <a:t>Questions?</a:t>
            </a:r>
            <a:endParaRPr lang="en-GB" dirty="0"/>
          </a:p>
        </p:txBody>
      </p:sp>
      <p:sp>
        <p:nvSpPr>
          <p:cNvPr id="8" name="Content Placeholder 7"/>
          <p:cNvSpPr>
            <a:spLocks noGrp="1"/>
          </p:cNvSpPr>
          <p:nvPr>
            <p:ph idx="1"/>
          </p:nvPr>
        </p:nvSpPr>
        <p:spPr/>
        <p:txBody>
          <a:bodyPr/>
          <a:lstStyle/>
          <a:p>
            <a:endParaRPr lang="en-GB" dirty="0"/>
          </a:p>
        </p:txBody>
      </p:sp>
    </p:spTree>
    <p:extLst>
      <p:ext uri="{BB962C8B-B14F-4D97-AF65-F5344CB8AC3E}">
        <p14:creationId xmlns:p14="http://schemas.microsoft.com/office/powerpoint/2010/main" val="2980103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smtClean="0"/>
              <a:t>What happens next… </a:t>
            </a:r>
            <a:endParaRPr lang="en-GB" dirty="0"/>
          </a:p>
        </p:txBody>
      </p:sp>
      <p:sp>
        <p:nvSpPr>
          <p:cNvPr id="8" name="Content Placeholder 7"/>
          <p:cNvSpPr>
            <a:spLocks noGrp="1"/>
          </p:cNvSpPr>
          <p:nvPr>
            <p:ph idx="1"/>
          </p:nvPr>
        </p:nvSpPr>
        <p:spPr/>
        <p:txBody>
          <a:bodyPr>
            <a:noAutofit/>
          </a:bodyPr>
          <a:lstStyle/>
          <a:p>
            <a:r>
              <a:rPr lang="en-GB" sz="2400" dirty="0" smtClean="0"/>
              <a:t>Keep coming along to our learning together sessions, which should be back next week!</a:t>
            </a:r>
          </a:p>
          <a:p>
            <a:r>
              <a:rPr lang="en-GB" sz="2400" dirty="0" smtClean="0"/>
              <a:t>Complete </a:t>
            </a:r>
            <a:r>
              <a:rPr lang="en-GB" sz="2400" dirty="0" smtClean="0"/>
              <a:t>the induction form on the website</a:t>
            </a:r>
          </a:p>
          <a:p>
            <a:r>
              <a:rPr lang="en-GB" sz="2400" dirty="0" smtClean="0"/>
              <a:t>Check the activities Mrs Jones has posted online</a:t>
            </a:r>
          </a:p>
          <a:p>
            <a:r>
              <a:rPr lang="en-GB" sz="2400" dirty="0" smtClean="0"/>
              <a:t>Join the school Facebook page</a:t>
            </a:r>
          </a:p>
          <a:p>
            <a:pPr marL="0" indent="0">
              <a:buNone/>
            </a:pPr>
            <a:endParaRPr lang="en-GB" sz="2400" dirty="0" smtClean="0"/>
          </a:p>
          <a:p>
            <a:r>
              <a:rPr lang="en-GB" sz="2400" dirty="0" smtClean="0"/>
              <a:t>We’ll get back to you with arrangements for September as soon as we know</a:t>
            </a:r>
            <a:endParaRPr lang="en-GB" sz="2400" dirty="0"/>
          </a:p>
        </p:txBody>
      </p:sp>
    </p:spTree>
    <p:extLst>
      <p:ext uri="{BB962C8B-B14F-4D97-AF65-F5344CB8AC3E}">
        <p14:creationId xmlns:p14="http://schemas.microsoft.com/office/powerpoint/2010/main" val="592084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a:t>
            </a:r>
            <a:r>
              <a:rPr lang="en-GB" dirty="0" smtClean="0"/>
              <a:t>is school working at the moment?</a:t>
            </a:r>
            <a:endParaRPr lang="en-GB" dirty="0"/>
          </a:p>
        </p:txBody>
      </p:sp>
      <p:sp>
        <p:nvSpPr>
          <p:cNvPr id="3" name="Content Placeholder 2"/>
          <p:cNvSpPr>
            <a:spLocks noGrp="1"/>
          </p:cNvSpPr>
          <p:nvPr>
            <p:ph idx="1"/>
          </p:nvPr>
        </p:nvSpPr>
        <p:spPr/>
        <p:txBody>
          <a:bodyPr>
            <a:normAutofit fontScale="92500" lnSpcReduction="20000"/>
          </a:bodyPr>
          <a:lstStyle/>
          <a:p>
            <a:r>
              <a:rPr lang="en-GB" sz="2400" dirty="0"/>
              <a:t>Children </a:t>
            </a:r>
            <a:r>
              <a:rPr lang="en-GB" sz="2400" dirty="0" smtClean="0"/>
              <a:t>are in a class of up to 30 children with a teacher and a teaching assistant. Several classes work together in a bubble. </a:t>
            </a:r>
          </a:p>
          <a:p>
            <a:pPr marL="0" indent="0">
              <a:buNone/>
            </a:pPr>
            <a:endParaRPr lang="en-GB" sz="2400" dirty="0"/>
          </a:p>
          <a:p>
            <a:r>
              <a:rPr lang="en-GB" sz="2400" dirty="0" smtClean="0"/>
              <a:t>Each </a:t>
            </a:r>
            <a:r>
              <a:rPr lang="en-GB" sz="2400" dirty="0"/>
              <a:t>group </a:t>
            </a:r>
            <a:r>
              <a:rPr lang="en-GB" sz="2400" dirty="0" smtClean="0"/>
              <a:t>has their </a:t>
            </a:r>
            <a:r>
              <a:rPr lang="en-GB" sz="2400" dirty="0"/>
              <a:t>own toilets (boys and girls will need to </a:t>
            </a:r>
            <a:r>
              <a:rPr lang="en-GB" sz="2400" dirty="0" smtClean="0"/>
              <a:t>share) and classroom. Children share the outdoor space but use it at different times, they don’t share equipment outside- we have a rota. </a:t>
            </a:r>
          </a:p>
          <a:p>
            <a:endParaRPr lang="en-GB" sz="2400" dirty="0" smtClean="0"/>
          </a:p>
          <a:p>
            <a:r>
              <a:rPr lang="en-GB" sz="2400" dirty="0" smtClean="0"/>
              <a:t>All children including those who are medically vulnerable can now attend school. </a:t>
            </a:r>
          </a:p>
          <a:p>
            <a:pPr marL="0" indent="0">
              <a:buNone/>
            </a:pPr>
            <a:endParaRPr lang="en-GB" sz="2400" dirty="0"/>
          </a:p>
          <a:p>
            <a:r>
              <a:rPr lang="en-GB" sz="2400" dirty="0"/>
              <a:t>Children must wear school </a:t>
            </a:r>
            <a:r>
              <a:rPr lang="en-GB" sz="2400" dirty="0" smtClean="0"/>
              <a:t>uniform</a:t>
            </a:r>
            <a:endParaRPr lang="en-GB" sz="2400" dirty="0"/>
          </a:p>
        </p:txBody>
      </p:sp>
    </p:spTree>
    <p:extLst>
      <p:ext uri="{BB962C8B-B14F-4D97-AF65-F5344CB8AC3E}">
        <p14:creationId xmlns:p14="http://schemas.microsoft.com/office/powerpoint/2010/main" val="2034727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971" y="289472"/>
            <a:ext cx="10058400" cy="1371600"/>
          </a:xfrm>
        </p:spPr>
        <p:txBody>
          <a:bodyPr/>
          <a:lstStyle/>
          <a:p>
            <a:r>
              <a:rPr lang="en-GB" dirty="0"/>
              <a:t>Pick up and Drop Off</a:t>
            </a:r>
          </a:p>
        </p:txBody>
      </p:sp>
      <p:sp>
        <p:nvSpPr>
          <p:cNvPr id="3" name="Content Placeholder 2"/>
          <p:cNvSpPr>
            <a:spLocks noGrp="1"/>
          </p:cNvSpPr>
          <p:nvPr>
            <p:ph idx="1"/>
          </p:nvPr>
        </p:nvSpPr>
        <p:spPr>
          <a:xfrm>
            <a:off x="407020" y="1359705"/>
            <a:ext cx="6576962" cy="3931920"/>
          </a:xfrm>
        </p:spPr>
        <p:txBody>
          <a:bodyPr>
            <a:noAutofit/>
          </a:bodyPr>
          <a:lstStyle/>
          <a:p>
            <a:pPr marL="0" indent="0">
              <a:buNone/>
            </a:pPr>
            <a:r>
              <a:rPr lang="en-GB" sz="2000" dirty="0" smtClean="0"/>
              <a:t>We currently have two different pick up and drop off times to stagger the number of people. </a:t>
            </a:r>
            <a:endParaRPr lang="en-GB" sz="2000" dirty="0"/>
          </a:p>
          <a:p>
            <a:pPr marL="0" indent="0">
              <a:buNone/>
            </a:pPr>
            <a:endParaRPr lang="en-GB" sz="2000" dirty="0"/>
          </a:p>
          <a:p>
            <a:pPr marL="0" indent="0">
              <a:buNone/>
            </a:pPr>
            <a:r>
              <a:rPr lang="en-GB" sz="2000" dirty="0"/>
              <a:t>One adult only per child- please do not bring siblings unless you have to</a:t>
            </a:r>
          </a:p>
          <a:p>
            <a:pPr marL="0" indent="0">
              <a:buNone/>
            </a:pPr>
            <a:endParaRPr lang="en-GB" sz="2000" dirty="0"/>
          </a:p>
          <a:p>
            <a:pPr marL="0" indent="0">
              <a:buNone/>
            </a:pPr>
            <a:r>
              <a:rPr lang="en-GB" sz="2000" dirty="0" smtClean="0"/>
              <a:t>All adults near to wear a face mask. </a:t>
            </a:r>
          </a:p>
          <a:p>
            <a:pPr marL="0" indent="0">
              <a:buNone/>
            </a:pPr>
            <a:endParaRPr lang="en-GB" sz="2000" dirty="0"/>
          </a:p>
          <a:p>
            <a:pPr marL="0" indent="0">
              <a:buNone/>
            </a:pPr>
            <a:r>
              <a:rPr lang="en-GB" sz="2000" dirty="0" smtClean="0"/>
              <a:t>Please don’t park in the school car park- parents use the car park at squires field</a:t>
            </a:r>
          </a:p>
          <a:p>
            <a:pPr marL="0" indent="0">
              <a:buNone/>
            </a:pPr>
            <a:endParaRPr lang="en-GB" sz="2000" dirty="0"/>
          </a:p>
          <a:p>
            <a:pPr marL="0" indent="0">
              <a:buNone/>
            </a:pPr>
            <a:r>
              <a:rPr lang="en-GB" sz="2000" dirty="0" smtClean="0"/>
              <a:t>We cannot allow any dogs onto the school site or to be tied up in front of school</a:t>
            </a:r>
            <a:endParaRPr lang="en-GB" sz="2000" dirty="0"/>
          </a:p>
        </p:txBody>
      </p:sp>
      <p:pic>
        <p:nvPicPr>
          <p:cNvPr id="4" name="Picture 4" descr="A sign on the side of a building&#10;&#10;Description generated with very high confidence">
            <a:extLst>
              <a:ext uri="{FF2B5EF4-FFF2-40B4-BE49-F238E27FC236}">
                <a16:creationId xmlns="" xmlns:a16="http://schemas.microsoft.com/office/drawing/2014/main" id="{271C86BF-F6D7-48ED-8880-39B3DFF843EB}"/>
              </a:ext>
            </a:extLst>
          </p:cNvPr>
          <p:cNvPicPr>
            <a:picLocks noChangeAspect="1"/>
          </p:cNvPicPr>
          <p:nvPr/>
        </p:nvPicPr>
        <p:blipFill>
          <a:blip r:embed="rId2"/>
          <a:stretch>
            <a:fillRect/>
          </a:stretch>
        </p:blipFill>
        <p:spPr>
          <a:xfrm rot="5400000">
            <a:off x="7140499" y="1934736"/>
            <a:ext cx="4536687" cy="4391723"/>
          </a:xfrm>
          <a:prstGeom prst="rect">
            <a:avLst/>
          </a:prstGeom>
        </p:spPr>
      </p:pic>
    </p:spTree>
    <p:extLst>
      <p:ext uri="{BB962C8B-B14F-4D97-AF65-F5344CB8AC3E}">
        <p14:creationId xmlns:p14="http://schemas.microsoft.com/office/powerpoint/2010/main" val="2373775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Food and Drinks</a:t>
            </a:r>
          </a:p>
        </p:txBody>
      </p:sp>
      <p:sp>
        <p:nvSpPr>
          <p:cNvPr id="3" name="Content Placeholder 2"/>
          <p:cNvSpPr>
            <a:spLocks noGrp="1"/>
          </p:cNvSpPr>
          <p:nvPr>
            <p:ph idx="1"/>
          </p:nvPr>
        </p:nvSpPr>
        <p:spPr>
          <a:xfrm>
            <a:off x="1066800" y="2103120"/>
            <a:ext cx="5012285" cy="3931920"/>
          </a:xfrm>
        </p:spPr>
        <p:txBody>
          <a:bodyPr>
            <a:noAutofit/>
          </a:bodyPr>
          <a:lstStyle/>
          <a:p>
            <a:r>
              <a:rPr lang="en-GB" sz="2000" dirty="0"/>
              <a:t>All classrooms </a:t>
            </a:r>
            <a:r>
              <a:rPr lang="en-GB" sz="2000" dirty="0" smtClean="0"/>
              <a:t>have fresh water every day. Children need a reusable water bottle with a sealed lid. </a:t>
            </a:r>
          </a:p>
          <a:p>
            <a:r>
              <a:rPr lang="en-GB" sz="2000" dirty="0" smtClean="0"/>
              <a:t>It </a:t>
            </a:r>
            <a:r>
              <a:rPr lang="en-GB" sz="2000" dirty="0"/>
              <a:t>is safer if all children have school dinner. If you have to send packed lunch, please make sure your child can open everything themselves as staff won’t be able to help. </a:t>
            </a:r>
          </a:p>
          <a:p>
            <a:r>
              <a:rPr lang="en-GB" sz="2000" dirty="0"/>
              <a:t>School lunches will be provided free as usual for all infants and all FSM eligible children</a:t>
            </a:r>
            <a:r>
              <a:rPr lang="en-GB" sz="2000" dirty="0" smtClean="0"/>
              <a:t>.</a:t>
            </a:r>
            <a:endParaRPr lang="en-GB" sz="2000" dirty="0"/>
          </a:p>
        </p:txBody>
      </p:sp>
      <p:pic>
        <p:nvPicPr>
          <p:cNvPr id="5" name="Picture 4"/>
          <p:cNvPicPr>
            <a:picLocks noChangeAspect="1"/>
          </p:cNvPicPr>
          <p:nvPr/>
        </p:nvPicPr>
        <p:blipFill>
          <a:blip r:embed="rId2"/>
          <a:stretch>
            <a:fillRect/>
          </a:stretch>
        </p:blipFill>
        <p:spPr>
          <a:xfrm>
            <a:off x="8340541" y="614226"/>
            <a:ext cx="3276745" cy="3276745"/>
          </a:xfrm>
          <a:prstGeom prst="rect">
            <a:avLst/>
          </a:prstGeom>
        </p:spPr>
      </p:pic>
      <p:pic>
        <p:nvPicPr>
          <p:cNvPr id="6" name="Picture 5"/>
          <p:cNvPicPr>
            <a:picLocks noChangeAspect="1"/>
          </p:cNvPicPr>
          <p:nvPr/>
        </p:nvPicPr>
        <p:blipFill>
          <a:blip r:embed="rId3"/>
          <a:stretch>
            <a:fillRect/>
          </a:stretch>
        </p:blipFill>
        <p:spPr>
          <a:xfrm>
            <a:off x="6139584" y="2737993"/>
            <a:ext cx="2886779" cy="3464135"/>
          </a:xfrm>
          <a:prstGeom prst="rect">
            <a:avLst/>
          </a:prstGeom>
        </p:spPr>
      </p:pic>
    </p:spTree>
    <p:extLst>
      <p:ext uri="{BB962C8B-B14F-4D97-AF65-F5344CB8AC3E}">
        <p14:creationId xmlns:p14="http://schemas.microsoft.com/office/powerpoint/2010/main" val="4192431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a:t>In order to reduce the risk of infection we will: </a:t>
            </a:r>
          </a:p>
        </p:txBody>
      </p:sp>
      <p:sp>
        <p:nvSpPr>
          <p:cNvPr id="8" name="Content Placeholder 7"/>
          <p:cNvSpPr>
            <a:spLocks noGrp="1"/>
          </p:cNvSpPr>
          <p:nvPr>
            <p:ph idx="1"/>
          </p:nvPr>
        </p:nvSpPr>
        <p:spPr/>
        <p:txBody>
          <a:bodyPr/>
          <a:lstStyle/>
          <a:p>
            <a:r>
              <a:rPr lang="en-GB" dirty="0"/>
              <a:t>Provide all children with an individual pouch of new stationary which they should use. Children should not share any equipment. </a:t>
            </a:r>
          </a:p>
          <a:p>
            <a:r>
              <a:rPr lang="en-GB" dirty="0"/>
              <a:t>Clean all EYFS play equipment daily and provide enough for one each (e.g. bags of playdough). </a:t>
            </a:r>
          </a:p>
          <a:p>
            <a:r>
              <a:rPr lang="en-GB" dirty="0" smtClean="0"/>
              <a:t>At the moment we have to keep groups of children completely separate so they won’t mix at all during the school day. </a:t>
            </a:r>
            <a:endParaRPr lang="en-GB" dirty="0"/>
          </a:p>
          <a:p>
            <a:r>
              <a:rPr lang="en-GB" dirty="0"/>
              <a:t>Clean classrooms regularly throughout the day. We will involve children as monitors in this where we can. </a:t>
            </a:r>
          </a:p>
          <a:p>
            <a:r>
              <a:rPr lang="en-GB" dirty="0"/>
              <a:t>Provide first aid within each group. </a:t>
            </a:r>
          </a:p>
          <a:p>
            <a:r>
              <a:rPr lang="en-GB" dirty="0"/>
              <a:t>Have lidded bins and tissue stations in all classrooms. </a:t>
            </a:r>
          </a:p>
        </p:txBody>
      </p:sp>
    </p:spTree>
    <p:extLst>
      <p:ext uri="{BB962C8B-B14F-4D97-AF65-F5344CB8AC3E}">
        <p14:creationId xmlns:p14="http://schemas.microsoft.com/office/powerpoint/2010/main" val="4000575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a:t>In order to reduce the risk of infection we will: </a:t>
            </a:r>
          </a:p>
        </p:txBody>
      </p:sp>
      <p:sp>
        <p:nvSpPr>
          <p:cNvPr id="8" name="Content Placeholder 7"/>
          <p:cNvSpPr>
            <a:spLocks noGrp="1"/>
          </p:cNvSpPr>
          <p:nvPr>
            <p:ph idx="1"/>
          </p:nvPr>
        </p:nvSpPr>
        <p:spPr/>
        <p:txBody>
          <a:bodyPr/>
          <a:lstStyle/>
          <a:p>
            <a:r>
              <a:rPr lang="en-GB" dirty="0"/>
              <a:t>Use doorstops and keep windows open to promote a good air flow</a:t>
            </a:r>
          </a:p>
          <a:p>
            <a:r>
              <a:rPr lang="en-GB" dirty="0"/>
              <a:t>Be outside whenever we can in all classes</a:t>
            </a:r>
          </a:p>
          <a:p>
            <a:r>
              <a:rPr lang="en-GB" dirty="0"/>
              <a:t>Not gather for assemblies or whole school events</a:t>
            </a:r>
          </a:p>
          <a:p>
            <a:r>
              <a:rPr lang="en-GB" dirty="0"/>
              <a:t>Wash our hands and use hand sanitiser very regularly throughout the day</a:t>
            </a:r>
          </a:p>
          <a:p>
            <a:r>
              <a:rPr lang="en-GB" dirty="0"/>
              <a:t>Stagger pick up and drop off times, maintaining social distancing during these times.</a:t>
            </a:r>
          </a:p>
          <a:p>
            <a:r>
              <a:rPr lang="en-GB" dirty="0"/>
              <a:t>Have a line order and a table space.  </a:t>
            </a:r>
          </a:p>
        </p:txBody>
      </p:sp>
    </p:spTree>
    <p:extLst>
      <p:ext uri="{BB962C8B-B14F-4D97-AF65-F5344CB8AC3E}">
        <p14:creationId xmlns:p14="http://schemas.microsoft.com/office/powerpoint/2010/main" val="549884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a:t>You can help us reduce infection by:</a:t>
            </a:r>
          </a:p>
        </p:txBody>
      </p:sp>
      <p:sp>
        <p:nvSpPr>
          <p:cNvPr id="8" name="Content Placeholder 7"/>
          <p:cNvSpPr>
            <a:spLocks noGrp="1"/>
          </p:cNvSpPr>
          <p:nvPr>
            <p:ph idx="1"/>
          </p:nvPr>
        </p:nvSpPr>
        <p:spPr/>
        <p:txBody>
          <a:bodyPr/>
          <a:lstStyle/>
          <a:p>
            <a:r>
              <a:rPr lang="en-GB" dirty="0" smtClean="0"/>
              <a:t>Try </a:t>
            </a:r>
            <a:r>
              <a:rPr lang="en-GB" dirty="0"/>
              <a:t>not to use additional childcare so that children are mixing. </a:t>
            </a:r>
          </a:p>
          <a:p>
            <a:r>
              <a:rPr lang="en-GB" dirty="0"/>
              <a:t>Maintaining social distancing on pick up and drop off- leaving promptly. </a:t>
            </a:r>
          </a:p>
          <a:p>
            <a:r>
              <a:rPr lang="en-GB" dirty="0"/>
              <a:t>Staying out of the building at all times. </a:t>
            </a:r>
          </a:p>
          <a:p>
            <a:r>
              <a:rPr lang="en-GB" dirty="0"/>
              <a:t>Encouraging your child to wash their hands and use the hand sanitiser. </a:t>
            </a:r>
          </a:p>
          <a:p>
            <a:r>
              <a:rPr lang="en-GB" dirty="0"/>
              <a:t>Not having lengthy conversations with staff on pick up or drop off. Please e-mail if you need to speak to staff. </a:t>
            </a:r>
            <a:r>
              <a:rPr lang="en-GB" dirty="0" smtClean="0"/>
              <a:t>Please try to keep a 2m+ distance from all staff at all times. </a:t>
            </a:r>
            <a:endParaRPr lang="en-GB" dirty="0"/>
          </a:p>
          <a:p>
            <a:r>
              <a:rPr lang="en-GB" dirty="0"/>
              <a:t>Keeping your child at home if they or anyone else at home has symptoms. You should apply for a test as quickly as you can. </a:t>
            </a:r>
          </a:p>
        </p:txBody>
      </p:sp>
    </p:spTree>
    <p:extLst>
      <p:ext uri="{BB962C8B-B14F-4D97-AF65-F5344CB8AC3E}">
        <p14:creationId xmlns:p14="http://schemas.microsoft.com/office/powerpoint/2010/main" val="3488644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smtClean="0"/>
              <a:t>What happens if a child shows symptoms:</a:t>
            </a:r>
            <a:endParaRPr lang="en-GB" dirty="0"/>
          </a:p>
        </p:txBody>
      </p:sp>
      <p:sp>
        <p:nvSpPr>
          <p:cNvPr id="8" name="Content Placeholder 7"/>
          <p:cNvSpPr>
            <a:spLocks noGrp="1"/>
          </p:cNvSpPr>
          <p:nvPr>
            <p:ph idx="1"/>
          </p:nvPr>
        </p:nvSpPr>
        <p:spPr/>
        <p:txBody>
          <a:bodyPr>
            <a:normAutofit fontScale="92500" lnSpcReduction="10000"/>
          </a:bodyPr>
          <a:lstStyle/>
          <a:p>
            <a:r>
              <a:rPr lang="en-GB" dirty="0" smtClean="0"/>
              <a:t>If your child has a cough, temperature above 38.3 or experiences a change in taste/smell please do not send them into school. Please let us know you are keeping your child at home with symptoms and when they started. </a:t>
            </a:r>
          </a:p>
          <a:p>
            <a:pPr marL="0" indent="0">
              <a:buNone/>
            </a:pPr>
            <a:endParaRPr lang="en-GB" dirty="0" smtClean="0"/>
          </a:p>
          <a:p>
            <a:r>
              <a:rPr lang="en-GB" dirty="0" smtClean="0"/>
              <a:t>You need to get a PCR test for your child and they can return as soon as you have a negative result. </a:t>
            </a:r>
          </a:p>
          <a:p>
            <a:pPr marL="0" indent="0">
              <a:buNone/>
            </a:pPr>
            <a:endParaRPr lang="en-GB" dirty="0" smtClean="0"/>
          </a:p>
          <a:p>
            <a:r>
              <a:rPr lang="en-GB" dirty="0" smtClean="0"/>
              <a:t>If they test positive you must let us know straight away. </a:t>
            </a:r>
          </a:p>
          <a:p>
            <a:endParaRPr lang="en-GB" dirty="0"/>
          </a:p>
          <a:p>
            <a:r>
              <a:rPr lang="en-GB" dirty="0" smtClean="0"/>
              <a:t>If your child shows symptoms at school they will be taken to the music room with any siblings. A member of staff will stay with them but they have to wear full PPE. We will phone you to collect your children straight away. You need to go straight home and isolate until you have a negative PCR result. </a:t>
            </a:r>
            <a:endParaRPr lang="en-GB" dirty="0"/>
          </a:p>
        </p:txBody>
      </p:sp>
    </p:spTree>
    <p:extLst>
      <p:ext uri="{BB962C8B-B14F-4D97-AF65-F5344CB8AC3E}">
        <p14:creationId xmlns:p14="http://schemas.microsoft.com/office/powerpoint/2010/main" val="537264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smtClean="0"/>
              <a:t>Positive Cases</a:t>
            </a:r>
            <a:endParaRPr lang="en-GB" dirty="0"/>
          </a:p>
        </p:txBody>
      </p:sp>
      <p:sp>
        <p:nvSpPr>
          <p:cNvPr id="8" name="Content Placeholder 7"/>
          <p:cNvSpPr>
            <a:spLocks noGrp="1"/>
          </p:cNvSpPr>
          <p:nvPr>
            <p:ph idx="1"/>
          </p:nvPr>
        </p:nvSpPr>
        <p:spPr/>
        <p:txBody>
          <a:bodyPr/>
          <a:lstStyle/>
          <a:p>
            <a:r>
              <a:rPr lang="en-GB" dirty="0" smtClean="0"/>
              <a:t>If we’re informed of a positive case we will have to ask groups of children to isolate. </a:t>
            </a:r>
          </a:p>
          <a:p>
            <a:endParaRPr lang="en-GB" dirty="0"/>
          </a:p>
          <a:p>
            <a:r>
              <a:rPr lang="en-GB" dirty="0" smtClean="0"/>
              <a:t>This could also happen if so many staff have to isolate that we can’t safely provide staff at school. </a:t>
            </a:r>
          </a:p>
          <a:p>
            <a:endParaRPr lang="en-GB" dirty="0"/>
          </a:p>
          <a:p>
            <a:r>
              <a:rPr lang="en-GB" dirty="0" smtClean="0"/>
              <a:t>We try to communicate this as early as we can but, due to the nature of track and trace, this can sometimes be very short notice. </a:t>
            </a:r>
          </a:p>
          <a:p>
            <a:endParaRPr lang="en-GB" dirty="0"/>
          </a:p>
          <a:p>
            <a:r>
              <a:rPr lang="en-GB" dirty="0" smtClean="0"/>
              <a:t>It’s very important that we have your correct e-mail addresses and phone numbers. The office will give you instructions to download the E-Schools App which is the best way to keep up with everything that’s going on. </a:t>
            </a:r>
            <a:endParaRPr lang="en-GB" dirty="0"/>
          </a:p>
        </p:txBody>
      </p:sp>
    </p:spTree>
    <p:extLst>
      <p:ext uri="{BB962C8B-B14F-4D97-AF65-F5344CB8AC3E}">
        <p14:creationId xmlns:p14="http://schemas.microsoft.com/office/powerpoint/2010/main" val="862619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191</TotalTime>
  <Words>943</Words>
  <Application>Microsoft Macintosh PowerPoint</Application>
  <PresentationFormat>Custom</PresentationFormat>
  <Paragraphs>72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Savon</vt:lpstr>
      <vt:lpstr>Current arrangements at Fowey primary </vt:lpstr>
      <vt:lpstr>How is school working at the moment?</vt:lpstr>
      <vt:lpstr>Pick up and Drop Off</vt:lpstr>
      <vt:lpstr>Food and Drinks</vt:lpstr>
      <vt:lpstr>In order to reduce the risk of infection we will: </vt:lpstr>
      <vt:lpstr>In order to reduce the risk of infection we will: </vt:lpstr>
      <vt:lpstr>You can help us reduce infection by:</vt:lpstr>
      <vt:lpstr>What happens if a child shows symptoms:</vt:lpstr>
      <vt:lpstr>Positive Cases</vt:lpstr>
      <vt:lpstr>Children with symptoms</vt:lpstr>
      <vt:lpstr>Questions?</vt:lpstr>
      <vt:lpstr>What happens next… </vt:lpstr>
    </vt:vector>
  </TitlesOfParts>
  <Company>PLT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Returning to school…</dc:title>
  <dc:creator>Kate Sicolo</dc:creator>
  <cp:lastModifiedBy>Emma Bushnell</cp:lastModifiedBy>
  <cp:revision>71</cp:revision>
  <dcterms:created xsi:type="dcterms:W3CDTF">2020-05-15T19:35:08Z</dcterms:created>
  <dcterms:modified xsi:type="dcterms:W3CDTF">2021-07-01T15:44:16Z</dcterms:modified>
</cp:coreProperties>
</file>